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6" r:id="rId7"/>
    <p:sldId id="262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704"/>
  </p:normalViewPr>
  <p:slideViewPr>
    <p:cSldViewPr snapToGrid="0">
      <p:cViewPr varScale="1">
        <p:scale>
          <a:sx n="106" d="100"/>
          <a:sy n="106" d="100"/>
        </p:scale>
        <p:origin x="98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76373-E15D-11CD-6C0C-1034108FFC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9B4024-1CE3-D5CC-D0D2-30C45E2DA1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CAB95-9D30-A832-FB0F-AC152C005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5714C-FB44-C529-7BAA-7EED458EF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67AE9-1185-D882-A5B0-61841492E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43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0CC34-3825-5629-1459-45025D5C5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2CF193-8017-6529-3A06-E1E831F3A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83DAA-FBB6-7C71-7CF3-1D5597F5B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8D86E-6463-D4CD-40C5-6D03E42DF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6CF64-CDAE-D820-E584-7CE3967C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37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C84430-C1FC-6BB3-46C7-788993D78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0F5066-58C0-902E-765F-188236BC9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033E8-9D7D-5FBE-4473-774909307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BCF79-64D6-53F7-F7BC-F4F9FA66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D07BC-AF7B-C75A-0000-CC5CB40B3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74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E88B-0D82-7501-242F-A075939D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4FA45-A566-30E1-E14E-527E17416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DC4DE-21C3-0FF9-3E7D-B3569A16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FACF3-9119-C30C-50A1-769BF9C73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C2ABAA-354E-DCC7-3881-7C9746457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3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32CC-36D3-3CAE-F3CB-D393751B7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5F85E-7B2B-D860-C990-31CFC4EACE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17799-1D52-1499-7339-532C45BC1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779DF-9FB1-11CA-7DB9-A333A4002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EF106-5AEC-3FE1-7FD9-FDC66909A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4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0157-9AD5-AC93-CF20-197727D8F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6CBD43-4D8D-AAD1-30B5-CF25C7B794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A62D30-B0D7-1B6F-9C40-655930EF95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E6A3E0-C732-A350-8B41-6D1BA232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B1BF1-A74D-9D50-92EB-C9DED484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96EDB2-7AB8-8FFE-DC3A-C17B98CE1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104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88E5A-C5E2-0F66-6120-FD38200D5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77143-1388-6D75-A135-AAD150E2A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36119C-4DE4-DFAF-FEA6-86417C503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688AC4-38D9-6E80-606E-80CAB9821C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36404C-480A-7F1A-C8F3-ED030E2D13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2DFBB9-2B63-81C0-B4BD-70A963352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CA782E-C544-93D5-B134-A77EF8538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B5356C-736A-CB17-DC2E-0FE75A8DC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68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3B654-6568-6557-F9E2-0CEBFB951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CF9C9F-3E5D-1157-74DA-8ED49EE1B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8CB98A-615E-616B-B34C-ABA776C17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367D1-18E1-B86D-6BB2-FE79361AF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8614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821779-5956-8A92-CA13-0CB311DC7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16094-88D8-C649-0C3A-1ED5E8C75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7CC26-C02C-06D9-B8E9-CEF1E1A8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778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AF665-DFA9-67A9-536A-CC4C1E6FA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8B18F-DA15-E8D5-2E88-D8F951AD0F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01A9F6-B36D-D216-9A7F-B152C75CF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18B404-C067-DCFC-8890-8ED6DEE2E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C0A39-5B53-27F7-82BB-A848767E2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27FDD-9EDA-D9CE-58BA-4DA01BDF5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41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97CAE-C9D8-8B6B-44EF-2722757DA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72A371-5D82-F565-5474-3A57DE12E5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6A0B55-8A0C-8F5E-2C04-44DFA5BC96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EC3FED-DE93-76FF-A31D-699680CD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74C252-21E4-C7E5-FDC9-EB74EAD7A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549BEC-F646-E25B-3EF3-67E992866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41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4DBBA7-3C5A-90DA-E261-B7D5C35D6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5304B-5E1D-0ED4-E9BB-97A92F9D2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18AF9-B27D-81C7-2B2C-2BF4C5E470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C88807-2A0F-034B-B584-311857A8520A}" type="datetimeFigureOut">
              <a:rPr lang="en-US" smtClean="0"/>
              <a:t>11/15/25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9AF6C-DEBD-9204-2859-6290FCA57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D7363-EED1-934E-F0A4-353F17D62A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A96BDE-4775-4949-89BE-4332389878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63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lamaindex.ai/" TargetMode="External"/><Relationship Id="rId7" Type="http://schemas.openxmlformats.org/officeDocument/2006/relationships/hyperlink" Target="https://www.runpod.io/" TargetMode="External"/><Relationship Id="rId2" Type="http://schemas.openxmlformats.org/officeDocument/2006/relationships/hyperlink" Target="https://github.com/agno-agi/agn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vllm-project/vllm" TargetMode="External"/><Relationship Id="rId5" Type="http://schemas.openxmlformats.org/officeDocument/2006/relationships/hyperlink" Target="https://qdrant.tech/" TargetMode="External"/><Relationship Id="rId4" Type="http://schemas.openxmlformats.org/officeDocument/2006/relationships/hyperlink" Target="https://docs.chonkie.ai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264A61-6AE3-4DC0-A455-5EDC604E3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2F23900D-D5D0-4EE8-80F4-D25038DE2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C55310DE-258B-4134-9DA8-DC4C2D0EB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691EE10-D5F3-48FA-BE55-F24A0BE59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7EF3BBC7-022F-4CD5-BE8E-BD8206C4B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A877CB3E-FE2B-43A7-A987-F921A9249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3956444-EFD2-FDEF-7FD8-D9CC440008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2644" y="841664"/>
            <a:ext cx="5155073" cy="5156800"/>
          </a:xfrm>
        </p:spPr>
        <p:txBody>
          <a:bodyPr anchor="ctr">
            <a:normAutofit/>
          </a:bodyPr>
          <a:lstStyle/>
          <a:p>
            <a:pPr algn="l"/>
            <a:r>
              <a:rPr lang="en-US" sz="4800">
                <a:solidFill>
                  <a:schemeClr val="bg1"/>
                </a:solidFill>
              </a:rPr>
              <a:t>Agentic RAG with vLACQ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79117-3290-0421-F353-0DD996A767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4687" y="841664"/>
            <a:ext cx="4602517" cy="5156800"/>
          </a:xfrm>
        </p:spPr>
        <p:txBody>
          <a:bodyPr anchor="ctr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M K Pavan Kumar</a:t>
            </a:r>
          </a:p>
        </p:txBody>
      </p:sp>
    </p:spTree>
    <p:extLst>
      <p:ext uri="{BB962C8B-B14F-4D97-AF65-F5344CB8AC3E}">
        <p14:creationId xmlns:p14="http://schemas.microsoft.com/office/powerpoint/2010/main" val="4082120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B48C297-6F5F-B6D2-C3D1-7595910F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What are we learning today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6C190-7F3D-0A89-F09E-CF55C307D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Reliable Agentic RAG stack called “vLACQ”</a:t>
            </a:r>
          </a:p>
          <a:p>
            <a:r>
              <a:rPr lang="en-US" sz="1800">
                <a:solidFill>
                  <a:schemeClr val="bg1"/>
                </a:solidFill>
              </a:rPr>
              <a:t>Most asked question from the industry</a:t>
            </a:r>
          </a:p>
          <a:p>
            <a:pPr lvl="1"/>
            <a:r>
              <a:rPr lang="en-US" sz="1800">
                <a:solidFill>
                  <a:schemeClr val="bg1"/>
                </a:solidFill>
              </a:rPr>
              <a:t>How do you RAG complex PDF with complex tables involved in it ?</a:t>
            </a:r>
          </a:p>
          <a:p>
            <a:pPr lvl="1"/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386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2D7F88-4EC8-2002-4C31-0237B1550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The vLACQ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993F8-AF95-EFD1-BA6A-56E1A3B36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vLACQ stands for “vLLM + LlamaIndex + Agno + Chonkie + Qdrant”</a:t>
            </a:r>
          </a:p>
          <a:p>
            <a:r>
              <a:rPr lang="en-IN" sz="1800" b="1" u="sng">
                <a:solidFill>
                  <a:schemeClr val="bg1"/>
                </a:solidFill>
                <a:hlinkClick r:id="rId2"/>
              </a:rPr>
              <a:t>Agno</a:t>
            </a:r>
            <a:r>
              <a:rPr lang="en-IN" sz="1800">
                <a:solidFill>
                  <a:schemeClr val="bg1"/>
                </a:solidFill>
              </a:rPr>
              <a:t> - AI agent framework for building intelligent applications</a:t>
            </a:r>
          </a:p>
          <a:p>
            <a:r>
              <a:rPr lang="en-IN" sz="1800" b="1" u="sng">
                <a:solidFill>
                  <a:schemeClr val="bg1"/>
                </a:solidFill>
                <a:hlinkClick r:id="rId3"/>
              </a:rPr>
              <a:t>LlamaIndex</a:t>
            </a:r>
            <a:r>
              <a:rPr lang="en-IN" sz="1800">
                <a:solidFill>
                  <a:schemeClr val="bg1"/>
                </a:solidFill>
              </a:rPr>
              <a:t> - Data framework for LLM applications with RAG capabilities</a:t>
            </a:r>
          </a:p>
          <a:p>
            <a:r>
              <a:rPr lang="en-IN" sz="1800" b="1" u="sng">
                <a:solidFill>
                  <a:schemeClr val="bg1"/>
                </a:solidFill>
                <a:hlinkClick r:id="rId4"/>
              </a:rPr>
              <a:t>Chonkie</a:t>
            </a:r>
            <a:r>
              <a:rPr lang="en-IN" sz="1800">
                <a:solidFill>
                  <a:schemeClr val="bg1"/>
                </a:solidFill>
              </a:rPr>
              <a:t> - The lightweight ingestion library for fast, efficient and robust RAG pipelines</a:t>
            </a:r>
          </a:p>
          <a:p>
            <a:r>
              <a:rPr lang="en-IN" sz="1800" b="1" u="sng">
                <a:solidFill>
                  <a:schemeClr val="bg1"/>
                </a:solidFill>
                <a:hlinkClick r:id="rId5"/>
              </a:rPr>
              <a:t>Qdrant</a:t>
            </a:r>
            <a:r>
              <a:rPr lang="en-IN" sz="1800">
                <a:solidFill>
                  <a:schemeClr val="bg1"/>
                </a:solidFill>
              </a:rPr>
              <a:t> - High-performance vector database for similarity search</a:t>
            </a:r>
          </a:p>
          <a:p>
            <a:r>
              <a:rPr lang="en-IN" sz="1800" b="1" u="sng">
                <a:solidFill>
                  <a:schemeClr val="bg1"/>
                </a:solidFill>
                <a:hlinkClick r:id="rId6"/>
              </a:rPr>
              <a:t>vLLM</a:t>
            </a:r>
            <a:r>
              <a:rPr lang="en-IN" sz="1800">
                <a:solidFill>
                  <a:schemeClr val="bg1"/>
                </a:solidFill>
              </a:rPr>
              <a:t> - Fast and efficient LLM inference engine</a:t>
            </a:r>
          </a:p>
          <a:p>
            <a:r>
              <a:rPr lang="en-IN" sz="1800" b="1" u="sng">
                <a:solidFill>
                  <a:schemeClr val="bg1"/>
                </a:solidFill>
                <a:hlinkClick r:id="rId7"/>
              </a:rPr>
              <a:t>RunPod</a:t>
            </a:r>
            <a:r>
              <a:rPr lang="en-IN" sz="1800">
                <a:solidFill>
                  <a:schemeClr val="bg1"/>
                </a:solidFill>
              </a:rPr>
              <a:t> - GPU cloud infrastructure for AI workloads</a:t>
            </a:r>
          </a:p>
          <a:p>
            <a:pPr marL="0" indent="0">
              <a:buNone/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4516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 Fill">
            <a:extLst>
              <a:ext uri="{FF2B5EF4-FFF2-40B4-BE49-F238E27FC236}">
                <a16:creationId xmlns:a16="http://schemas.microsoft.com/office/drawing/2014/main" id="{7D07B7BC-3270-4CF3-A7AA-0937908AD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248F5E6-4377-481A-9615-8B26AF96A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D8552057-9E04-4499-916A-649BB6B512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D1194A2F-4E63-4228-A833-4D86528EA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7BA92B-D4C4-6D81-A452-42CC95BB5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221" y="613360"/>
            <a:ext cx="6920549" cy="5328823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62C2CF-B83D-3648-5E7A-CBBC74C98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4" y="576072"/>
            <a:ext cx="10377484" cy="1546533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The Architecture</a:t>
            </a:r>
          </a:p>
        </p:txBody>
      </p:sp>
    </p:spTree>
    <p:extLst>
      <p:ext uri="{BB962C8B-B14F-4D97-AF65-F5344CB8AC3E}">
        <p14:creationId xmlns:p14="http://schemas.microsoft.com/office/powerpoint/2010/main" val="705916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86CFCFA-9CFC-48D9-CF89-6CA0E9F02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64EE44C5-869C-1E23-0B07-62124CDCD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B5B8ABF-4F13-1C44-CA06-E8A985592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088E7188-5D6E-4426-0D13-D08C63E63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A232AA4D-4E20-61C6-C080-480239CE3A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4F702DA-2BE7-AB6C-9A7E-002DBA138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4E6DD869-F550-4DA2-E084-2D192E9C0E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718671A1-E795-503E-6308-FCC44087F1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D5A25AC-9AD9-6079-D2BD-BE0F613B5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8EA9C71-08A3-D21B-38EA-0B91F8AD9A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15D0D0B-4407-BB26-9177-638B1EBD2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CB2624A-C1A1-6068-03AD-F8E7D549B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EE1480B-7574-E112-1010-51C035C70C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10A0172-E98E-57E4-DFA2-05B42FC1FB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38EF806-B882-FA4C-627C-ABA89CA29D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EFF9D1-E891-FEDD-5190-3DB3C873B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3B7B22-3CFD-D150-7686-487AB495F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How to choose VRAM?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85C82-F6CF-6DB8-C534-85F1E87F5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Complete VRAM Formula (with overhead)</a:t>
            </a:r>
          </a:p>
          <a:p>
            <a:r>
              <a:rPr lang="en-US" sz="1800" dirty="0">
                <a:solidFill>
                  <a:schemeClr val="bg1"/>
                </a:solidFill>
              </a:rPr>
              <a:t>For actual inference, you need additional memory: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“Total VRAM = Model Weights + KV Cache + Activations + Overhead”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More Detailed Formula: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“ Model Size + (2 × </a:t>
            </a:r>
            <a:r>
              <a:rPr lang="en-US" sz="1800" b="1" dirty="0" err="1">
                <a:solidFill>
                  <a:schemeClr val="bg1"/>
                </a:solidFill>
              </a:rPr>
              <a:t>batch_size</a:t>
            </a:r>
            <a:r>
              <a:rPr lang="en-US" sz="1800" b="1" dirty="0">
                <a:solidFill>
                  <a:schemeClr val="bg1"/>
                </a:solidFill>
              </a:rPr>
              <a:t> × </a:t>
            </a:r>
            <a:r>
              <a:rPr lang="en-US" sz="1800" b="1" dirty="0" err="1">
                <a:solidFill>
                  <a:schemeClr val="bg1"/>
                </a:solidFill>
              </a:rPr>
              <a:t>seq_length</a:t>
            </a:r>
            <a:r>
              <a:rPr lang="en-US" sz="1800" b="1" dirty="0">
                <a:solidFill>
                  <a:schemeClr val="bg1"/>
                </a:solidFill>
              </a:rPr>
              <a:t> × </a:t>
            </a:r>
            <a:r>
              <a:rPr lang="en-US" sz="1800" b="1" dirty="0" err="1">
                <a:solidFill>
                  <a:schemeClr val="bg1"/>
                </a:solidFill>
              </a:rPr>
              <a:t>num_layers</a:t>
            </a:r>
            <a:r>
              <a:rPr lang="en-US" sz="1800" b="1" dirty="0">
                <a:solidFill>
                  <a:schemeClr val="bg1"/>
                </a:solidFill>
              </a:rPr>
              <a:t> × </a:t>
            </a:r>
            <a:r>
              <a:rPr lang="en-US" sz="1800" b="1" dirty="0" err="1">
                <a:solidFill>
                  <a:schemeClr val="bg1"/>
                </a:solidFill>
              </a:rPr>
              <a:t>hidden_size</a:t>
            </a:r>
            <a:r>
              <a:rPr lang="en-US" sz="1800" b="1" dirty="0">
                <a:solidFill>
                  <a:schemeClr val="bg1"/>
                </a:solidFill>
              </a:rPr>
              <a:t> × 2 bytes)”</a:t>
            </a:r>
          </a:p>
          <a:p>
            <a:endParaRPr lang="en-IN" sz="18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940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B197A2-3A3F-9340-5A2A-54B940463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A64AD252-8B45-4720-88C9-134F63D5D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5773005-66BF-4682-FDE1-DD8246A390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C439F42-8EFB-A41E-6AEB-C1CB3EE8F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570E73BE-7026-D2B2-182B-5FC68A180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FA059D6-B25A-D923-C252-D19F4B8DA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43551C2E-443E-7572-194C-88DD2648CF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134A0EDD-9737-A623-3D27-028D46612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53C6B4-865A-124E-3F2A-82937792C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D06E36E-99D9-1706-8E3D-6C0062596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B0C7146-74BE-0424-F0EE-807C6738A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39E7D6A-B29C-EC5D-0E1B-BA124C03C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E93A1FD-5586-3AF8-4AF0-3800613D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02D9ADD-B8BD-A2FB-0320-21810AE9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D2A2B1C5-A1F8-294F-02E4-368C776A9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D2827F5-FBCB-AED0-03A2-F27BC32EB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6D9AC4-5C4D-45AD-36C6-CF20F22FC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847" y="1210140"/>
            <a:ext cx="4639858" cy="1677636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How to choose VRAM?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85EFE-E06A-D193-D8E3-B2D52A59D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4245" y="752436"/>
            <a:ext cx="4022829" cy="3249145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Practical Example for Qwen 8B:</a:t>
            </a:r>
          </a:p>
          <a:p>
            <a:r>
              <a:rPr lang="en-US" sz="1800" dirty="0">
                <a:solidFill>
                  <a:schemeClr val="bg1"/>
                </a:solidFill>
              </a:rPr>
              <a:t>Specifications: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	Parameters: 8B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	Layers: 28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	Hidden size: 4096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	Precision: FP16</a:t>
            </a:r>
          </a:p>
          <a:p>
            <a:r>
              <a:rPr lang="en-US" sz="1800" dirty="0">
                <a:solidFill>
                  <a:schemeClr val="bg1"/>
                </a:solidFill>
              </a:rPr>
              <a:t>For a single inference (batch=1, </a:t>
            </a:r>
            <a:r>
              <a:rPr lang="en-US" sz="1800" dirty="0" err="1">
                <a:solidFill>
                  <a:schemeClr val="bg1"/>
                </a:solidFill>
              </a:rPr>
              <a:t>seq_length</a:t>
            </a:r>
            <a:r>
              <a:rPr lang="en-US" sz="1800" dirty="0">
                <a:solidFill>
                  <a:schemeClr val="bg1"/>
                </a:solidFill>
              </a:rPr>
              <a:t>=2048):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06DB9C-0A9D-A44D-0CB1-F8AF9CFC8BF1}"/>
              </a:ext>
            </a:extLst>
          </p:cNvPr>
          <p:cNvSpPr txBox="1"/>
          <p:nvPr/>
        </p:nvSpPr>
        <p:spPr>
          <a:xfrm>
            <a:off x="969045" y="3586937"/>
            <a:ext cx="43464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weights: 16 GB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KV Cache: 2 × 1 × 2048 × 28 × 4096 × 2 bytes = 939 MB ≈ 0.94 GB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Activations &amp; overhead: ~2-4 GB</a:t>
            </a:r>
          </a:p>
          <a:p>
            <a:r>
              <a:rPr lang="en-US" dirty="0">
                <a:solidFill>
                  <a:schemeClr val="bg1"/>
                </a:solidFill>
              </a:rPr>
              <a:t>Total: 16 + 0.94 + 3 = ~20 GB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512A75-D424-F542-3F2F-91223F0E9225}"/>
              </a:ext>
            </a:extLst>
          </p:cNvPr>
          <p:cNvSpPr txBox="1"/>
          <p:nvPr/>
        </p:nvSpPr>
        <p:spPr>
          <a:xfrm>
            <a:off x="5404705" y="4599840"/>
            <a:ext cx="6046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NOTE: This is why Qwen 8B typically requires at least a 24GB GPU (like RTX 4090/5090) for comfortable FP16 </a:t>
            </a:r>
          </a:p>
        </p:txBody>
      </p:sp>
    </p:spTree>
    <p:extLst>
      <p:ext uri="{BB962C8B-B14F-4D97-AF65-F5344CB8AC3E}">
        <p14:creationId xmlns:p14="http://schemas.microsoft.com/office/powerpoint/2010/main" val="107511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1A8C3BB-5A23-D04D-CEF2-48D8DD616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984" y="891712"/>
            <a:ext cx="5309616" cy="5160789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What can we use from vLLM for this </a:t>
            </a:r>
            <a:r>
              <a:rPr lang="en-US" sz="4800" dirty="0" err="1">
                <a:solidFill>
                  <a:schemeClr val="bg1"/>
                </a:solidFill>
              </a:rPr>
              <a:t>usecase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FFC33-73D5-D9EE-5606-9791E268A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2302" y="891713"/>
            <a:ext cx="4584882" cy="516079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--enable-auto-tool-choice = </a:t>
            </a:r>
            <a:r>
              <a:rPr lang="en-IN" sz="1800" dirty="0">
                <a:solidFill>
                  <a:schemeClr val="bg1"/>
                </a:solidFill>
              </a:rPr>
              <a:t>Enable auto tool choice for supported models</a:t>
            </a:r>
          </a:p>
          <a:p>
            <a:r>
              <a:rPr lang="en-IN" sz="1800" dirty="0">
                <a:solidFill>
                  <a:schemeClr val="bg1"/>
                </a:solidFill>
              </a:rPr>
              <a:t>--tool-call-parser = to specify which parser to use.</a:t>
            </a:r>
          </a:p>
          <a:p>
            <a:r>
              <a:rPr lang="en-IN" sz="1800" dirty="0">
                <a:solidFill>
                  <a:schemeClr val="bg1"/>
                </a:solidFill>
              </a:rPr>
              <a:t>--max-model-</a:t>
            </a:r>
            <a:r>
              <a:rPr lang="en-IN" sz="1800" dirty="0" err="1">
                <a:solidFill>
                  <a:schemeClr val="bg1"/>
                </a:solidFill>
              </a:rPr>
              <a:t>len</a:t>
            </a:r>
            <a:r>
              <a:rPr lang="en-IN" sz="1800" dirty="0">
                <a:solidFill>
                  <a:schemeClr val="bg1"/>
                </a:solidFill>
              </a:rPr>
              <a:t> = Model context length (prompt and output)</a:t>
            </a:r>
          </a:p>
          <a:p>
            <a:r>
              <a:rPr lang="en-IN" sz="1800" dirty="0">
                <a:solidFill>
                  <a:schemeClr val="bg1"/>
                </a:solidFill>
              </a:rPr>
              <a:t>--max-</a:t>
            </a:r>
            <a:r>
              <a:rPr lang="en-IN" sz="1800" dirty="0" err="1">
                <a:solidFill>
                  <a:schemeClr val="bg1"/>
                </a:solidFill>
              </a:rPr>
              <a:t>num</a:t>
            </a:r>
            <a:r>
              <a:rPr lang="en-IN" sz="1800" dirty="0">
                <a:solidFill>
                  <a:schemeClr val="bg1"/>
                </a:solidFill>
              </a:rPr>
              <a:t>-</a:t>
            </a:r>
            <a:r>
              <a:rPr lang="en-IN" sz="1800" dirty="0" err="1">
                <a:solidFill>
                  <a:schemeClr val="bg1"/>
                </a:solidFill>
              </a:rPr>
              <a:t>seqs</a:t>
            </a:r>
            <a:r>
              <a:rPr lang="en-IN" sz="1800" dirty="0">
                <a:solidFill>
                  <a:schemeClr val="bg1"/>
                </a:solidFill>
              </a:rPr>
              <a:t> = Maximum number of sequences to be processed in a single iteration.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781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7264A61-6AE3-4DC0-A455-5EDC604E3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0" name="Color Cover">
              <a:extLst>
                <a:ext uri="{FF2B5EF4-FFF2-40B4-BE49-F238E27FC236}">
                  <a16:creationId xmlns:a16="http://schemas.microsoft.com/office/drawing/2014/main" id="{2F23900D-D5D0-4EE8-80F4-D25038DE2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C55310DE-258B-4134-9DA8-DC4C2D0EBE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691EE10-D5F3-48FA-BE55-F24A0BE59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EF3BBC7-022F-4CD5-BE8E-BD8206C4B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A877CB3E-FE2B-43A7-A987-F921A9249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8F02158-FD7E-2379-4E40-F09E37D96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44" y="841664"/>
            <a:ext cx="5155073" cy="5156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Code</a:t>
            </a:r>
          </a:p>
        </p:txBody>
      </p:sp>
      <p:pic>
        <p:nvPicPr>
          <p:cNvPr id="5" name="Picture 4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DB4B5FF8-AA5A-F18E-D72E-57A213B75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551" y="1408972"/>
            <a:ext cx="4059316" cy="4059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63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Slide Background Fill">
            <a:extLst>
              <a:ext uri="{FF2B5EF4-FFF2-40B4-BE49-F238E27FC236}">
                <a16:creationId xmlns:a16="http://schemas.microsoft.com/office/drawing/2014/main" id="{907E470A-25F4-47D0-8FEC-EE9FD606B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220E63-99E1-482A-A0A6-B47EB4BF8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848" y="0"/>
            <a:ext cx="12188949" cy="6858000"/>
            <a:chOff x="-2848" y="0"/>
            <a:chExt cx="12188949" cy="6858000"/>
          </a:xfrm>
        </p:grpSpPr>
        <p:sp>
          <p:nvSpPr>
            <p:cNvPr id="11" name="Color Cover">
              <a:extLst>
                <a:ext uri="{FF2B5EF4-FFF2-40B4-BE49-F238E27FC236}">
                  <a16:creationId xmlns:a16="http://schemas.microsoft.com/office/drawing/2014/main" id="{F8610896-EA5E-4BE8-8398-C1AFC0490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Color Cover">
              <a:extLst>
                <a:ext uri="{FF2B5EF4-FFF2-40B4-BE49-F238E27FC236}">
                  <a16:creationId xmlns:a16="http://schemas.microsoft.com/office/drawing/2014/main" id="{F44E9794-9C4B-427F-BB50-89D893347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618EE54-271A-4FE8-B6B3-D0FCF55A7A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51279" y="598259"/>
            <a:ext cx="10889442" cy="5680742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ECA6F781-4382-4525-9DA8-9D66605F8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209C186B-2883-498E-A176-6B60F8B51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ACFC9-F79C-D6C8-EFD4-9CC4166442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6900" y="2157179"/>
            <a:ext cx="4584882" cy="234758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	</a:t>
            </a:r>
            <a:r>
              <a:rPr lang="en-US" sz="4400" dirty="0">
                <a:solidFill>
                  <a:schemeClr val="bg1"/>
                </a:solidFill>
              </a:rPr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194895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352</Words>
  <Application>Microsoft Macintosh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Agentic RAG with vLACQ</vt:lpstr>
      <vt:lpstr>What are we learning today ?</vt:lpstr>
      <vt:lpstr>The vLACQ</vt:lpstr>
      <vt:lpstr>The Architecture</vt:lpstr>
      <vt:lpstr>How to choose VRAM?</vt:lpstr>
      <vt:lpstr>How to choose VRAM?</vt:lpstr>
      <vt:lpstr>What can we use from vLLM for this usecase</vt:lpstr>
      <vt:lpstr>The Code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Mantha, Pavan</dc:creator>
  <cp:lastModifiedBy>Mantha, Pavan</cp:lastModifiedBy>
  <cp:revision>2</cp:revision>
  <dcterms:created xsi:type="dcterms:W3CDTF">2025-11-15T08:45:32Z</dcterms:created>
  <dcterms:modified xsi:type="dcterms:W3CDTF">2025-11-15T10:03:18Z</dcterms:modified>
</cp:coreProperties>
</file>

<file path=docProps/thumbnail.jpeg>
</file>